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123" name="Shape 3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/>
            <a:endParaRPr lang="hr-HR"/>
          </a:p>
        </p:txBody>
      </p:sp>
      <p:sp>
        <p:nvSpPr>
          <p:cNvPr id="5124" name="Shape 4"/>
          <p:cNvSpPr>
            <a:spLocks noGrp="1" noRo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5126" name="Shape 6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endParaRPr lang="hr-HR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lvl1pPr indent="-889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kern="0">
                <a:latin typeface="Arial"/>
                <a:ea typeface="Arial"/>
                <a:cs typeface="Arial"/>
                <a:sym typeface="Arial"/>
              </a:defRPr>
            </a:lvl1pPr>
            <a:lvl2pPr marL="0" lvl="1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Char char="o"/>
              <a:defRPr kern="0">
                <a:latin typeface="Arial"/>
                <a:ea typeface="Arial"/>
                <a:cs typeface="Arial"/>
                <a:sym typeface="Arial"/>
              </a:defRPr>
            </a:lvl2pPr>
            <a:lvl3pPr marL="0" lvl="2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§"/>
              <a:defRPr kern="0">
                <a:latin typeface="Arial"/>
                <a:ea typeface="Arial"/>
                <a:cs typeface="Arial"/>
                <a:sym typeface="Arial"/>
              </a:defRPr>
            </a:lvl3pPr>
            <a:lvl4pPr marL="0" lvl="3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  <a:defRPr kern="0">
                <a:latin typeface="Arial"/>
                <a:ea typeface="Arial"/>
                <a:cs typeface="Arial"/>
                <a:sym typeface="Arial"/>
              </a:defRPr>
            </a:lvl4pPr>
            <a:lvl5pPr marL="0" lvl="4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Char char="o"/>
              <a:defRPr kern="0">
                <a:latin typeface="Arial"/>
                <a:ea typeface="Arial"/>
                <a:cs typeface="Arial"/>
                <a:sym typeface="Arial"/>
              </a:defRPr>
            </a:lvl5pPr>
            <a:lvl6pPr marL="0" lvl="5">
              <a:buClr>
                <a:srgbClr val="000000"/>
              </a:buClr>
              <a:buFont typeface="Wingdings"/>
              <a:buChar char="§"/>
              <a:defRPr kern="0">
                <a:latin typeface="Arial"/>
                <a:ea typeface="Arial"/>
                <a:cs typeface="Arial"/>
                <a:sym typeface="Arial"/>
              </a:defRPr>
            </a:lvl6pPr>
            <a:lvl7pPr marL="0" lvl="6">
              <a:buClr>
                <a:srgbClr val="000000"/>
              </a:buClr>
              <a:buFont typeface="Arial"/>
              <a:buChar char="●"/>
              <a:defRPr kern="0">
                <a:latin typeface="Arial"/>
                <a:ea typeface="Arial"/>
                <a:cs typeface="Arial"/>
                <a:sym typeface="Arial"/>
              </a:defRPr>
            </a:lvl7pPr>
            <a:lvl8pPr marL="0" lvl="7">
              <a:buClr>
                <a:srgbClr val="000000"/>
              </a:buClr>
              <a:buFont typeface="Courier New"/>
              <a:buChar char="o"/>
              <a:defRPr kern="0">
                <a:latin typeface="Arial"/>
                <a:ea typeface="Arial"/>
                <a:cs typeface="Arial"/>
                <a:sym typeface="Arial"/>
              </a:defRPr>
            </a:lvl8pPr>
            <a:lvl9pPr marL="0" lvl="8">
              <a:buClr>
                <a:srgbClr val="000000"/>
              </a:buClr>
              <a:buFont typeface="Wingdings"/>
              <a:buChar char="§"/>
              <a:defRPr kern="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/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  <a:p>
            <a:pPr lvl="5">
              <a:defRPr/>
            </a:pPr>
            <a:endParaRPr/>
          </a:p>
          <a:p>
            <a:pPr lvl="6">
              <a:defRPr/>
            </a:pPr>
            <a:endParaRPr/>
          </a:p>
          <a:p>
            <a:pPr lvl="7">
              <a:defRPr/>
            </a:pPr>
            <a:endParaRPr/>
          </a:p>
          <a:p>
            <a:pPr lvl="8"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hape 37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7170" name="Shape 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13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25602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20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27650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27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29698" name="Shape 1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34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31746" name="Shape 13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41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33794" name="Shape 14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48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35842" name="Shape 14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55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37890" name="Shape 1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44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9218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64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1266" name="Shape 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71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3314" name="Shape 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78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5362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85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7410" name="Shape 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2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19458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99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21506" name="Shape 10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6"/>
          <p:cNvSpPr>
            <a:spLocks noGrp="1" noRo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23554" name="Shape 10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"/>
          <p:cNvSpPr>
            <a:spLocks noChangeArrowheads="1"/>
          </p:cNvSpPr>
          <p:nvPr/>
        </p:nvSpPr>
        <p:spPr bwMode="auto">
          <a:xfrm>
            <a:off x="285750" y="2803525"/>
            <a:ext cx="1588" cy="3035300"/>
          </a:xfrm>
          <a:prstGeom prst="rect">
            <a:avLst/>
          </a:prstGeom>
          <a:solidFill>
            <a:srgbClr val="6BBA27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hr-HR"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997075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indent="-990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2pPr>
            <a:lvl3pPr marL="1143000" marR="0" indent="-457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4pPr>
            <a:lvl5pPr marL="2057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5pPr>
            <a:lvl6pPr marL="2514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6pPr>
            <a:lvl7pPr marL="34290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7pPr>
            <a:lvl8pPr marL="48006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8pPr>
            <a:lvl9pPr marL="6629400" marR="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9pPr>
          </a:lstStyle>
          <a:p>
            <a:endParaRPr/>
          </a:p>
        </p:txBody>
      </p:sp>
      <p:sp>
        <p:nvSpPr>
          <p:cNvPr id="5" name="Shape 18"/>
          <p:cNvSpPr txBox="1">
            <a:spLocks noGrp="1"/>
          </p:cNvSpPr>
          <p:nvPr>
            <p:ph type="ft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hape 19"/>
          <p:cNvSpPr txBox="1"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hr-HR"/>
          </a:p>
          <a:p>
            <a:pPr lvl="1"/>
            <a:endParaRPr lang="hr-HR"/>
          </a:p>
          <a:p>
            <a:pPr lvl="2"/>
            <a:endParaRPr lang="hr-HR"/>
          </a:p>
          <a:p>
            <a:pPr lvl="3"/>
            <a:endParaRPr lang="hr-HR"/>
          </a:p>
          <a:p>
            <a:pPr lvl="4"/>
            <a:endParaRPr lang="hr-HR"/>
          </a:p>
          <a:p>
            <a:pPr lvl="4"/>
            <a:endParaRPr lang="hr-HR"/>
          </a:p>
          <a:p>
            <a:pPr lvl="4">
              <a:buFont typeface="Arial" charset="0"/>
              <a:buChar char="●"/>
            </a:pPr>
            <a:endParaRPr lang="hr-HR"/>
          </a:p>
          <a:p>
            <a:pPr lvl="4"/>
            <a:endParaRPr lang="hr-HR"/>
          </a:p>
          <a:p>
            <a:pPr lvl="4"/>
            <a:endParaRPr lang="hr-HR"/>
          </a:p>
        </p:txBody>
      </p:sp>
      <p:sp>
        <p:nvSpPr>
          <p:cNvPr id="7" name="Shape 20"/>
          <p:cNvSpPr txBox="1">
            <a:spLocks noGrp="1"/>
          </p:cNvSpPr>
          <p:nvPr>
            <p:ph type="dt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990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1pPr>
            <a:lvl2pPr marL="74295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2pPr>
            <a:lvl3pPr marL="1143000" indent="-457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3pPr>
            <a:lvl4pPr marL="16002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4pPr>
            <a:lvl5pPr marL="2057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5pPr>
            <a:lvl6pPr marL="2514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6pPr>
            <a:lvl7pPr marL="34290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7pPr>
            <a:lvl8pPr marL="4800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8pPr>
            <a:lvl9pPr marL="6629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9pPr>
          </a:lstStyle>
          <a:p>
            <a:endParaRPr/>
          </a:p>
        </p:txBody>
      </p:sp>
      <p:sp>
        <p:nvSpPr>
          <p:cNvPr id="4" name="Shape 22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hape 25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hape 2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hr-HR"/>
          </a:p>
          <a:p>
            <a:pPr lvl="1"/>
            <a:endParaRPr lang="hr-HR"/>
          </a:p>
          <a:p>
            <a:pPr lvl="2"/>
            <a:endParaRPr lang="hr-HR"/>
          </a:p>
          <a:p>
            <a:pPr lvl="3"/>
            <a:endParaRPr lang="hr-HR"/>
          </a:p>
          <a:p>
            <a:pPr lvl="4"/>
            <a:endParaRPr lang="hr-HR"/>
          </a:p>
          <a:p>
            <a:pPr lvl="4"/>
            <a:endParaRPr lang="hr-HR"/>
          </a:p>
          <a:p>
            <a:pPr lvl="4">
              <a:buFont typeface="Arial" charset="0"/>
              <a:buChar char="●"/>
            </a:pPr>
            <a:endParaRPr lang="hr-HR"/>
          </a:p>
          <a:p>
            <a:pPr lvl="4"/>
            <a:endParaRPr lang="hr-HR"/>
          </a:p>
          <a:p>
            <a:pPr lvl="4"/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1447800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99059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1pPr>
            <a:lvl2pPr marL="74295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2pPr>
            <a:lvl3pPr marL="1143000" indent="-4571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•"/>
              <a:defRPr/>
            </a:lvl3pPr>
            <a:lvl4pPr marL="16002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Char char="–"/>
              <a:defRPr/>
            </a:lvl4pPr>
            <a:lvl5pPr marL="2057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5pPr>
            <a:lvl6pPr marL="2514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6pPr>
            <a:lvl7pPr marL="34290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7pPr>
            <a:lvl8pPr marL="48006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8pPr>
            <a:lvl9pPr marL="6629400" indent="-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❖"/>
              <a:defRPr/>
            </a:lvl9pPr>
          </a:lstStyle>
          <a:p>
            <a:endParaRPr/>
          </a:p>
        </p:txBody>
      </p:sp>
      <p:sp>
        <p:nvSpPr>
          <p:cNvPr id="4" name="Shape 28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hape 31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hape 32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hr-HR"/>
          </a:p>
          <a:p>
            <a:pPr lvl="1"/>
            <a:endParaRPr lang="hr-HR"/>
          </a:p>
          <a:p>
            <a:pPr lvl="2"/>
            <a:endParaRPr lang="hr-HR"/>
          </a:p>
          <a:p>
            <a:pPr lvl="3"/>
            <a:endParaRPr lang="hr-HR"/>
          </a:p>
          <a:p>
            <a:pPr lvl="4"/>
            <a:endParaRPr lang="hr-HR"/>
          </a:p>
          <a:p>
            <a:pPr lvl="4"/>
            <a:endParaRPr lang="hr-HR"/>
          </a:p>
          <a:p>
            <a:pPr lvl="4">
              <a:buFont typeface="Arial" charset="0"/>
              <a:buChar char="●"/>
            </a:pPr>
            <a:endParaRPr lang="hr-HR"/>
          </a:p>
          <a:p>
            <a:pPr lvl="4"/>
            <a:endParaRPr lang="hr-HR"/>
          </a:p>
          <a:p>
            <a:pPr lvl="4"/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9"/>
          <p:cNvSpPr txBox="1">
            <a:spLocks noGrp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r-HR" smtClean="0">
              <a:sym typeface="Arial" charset="0"/>
            </a:endParaRPr>
          </a:p>
        </p:txBody>
      </p:sp>
      <p:sp>
        <p:nvSpPr>
          <p:cNvPr id="1027" name="Shape 10"/>
          <p:cNvSpPr txBox="1">
            <a:spLocks noGrp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smtClean="0">
              <a:sym typeface="Arial" charset="0"/>
            </a:endParaRPr>
          </a:p>
        </p:txBody>
      </p:sp>
      <p:sp>
        <p:nvSpPr>
          <p:cNvPr id="1028" name="Shape 11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endParaRPr lang="hr-HR"/>
          </a:p>
        </p:txBody>
      </p:sp>
      <p:sp>
        <p:nvSpPr>
          <p:cNvPr id="1029" name="Shape 12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algn="ctr"/>
            <a:endParaRPr lang="hr-HR"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>
              <a:buClr>
                <a:srgbClr val="000000"/>
              </a:buClr>
              <a:buFont typeface="Arial" charset="0"/>
              <a:buChar char="●"/>
              <a:defRPr/>
            </a:lvl1pPr>
            <a:lvl2pPr lvl="1">
              <a:buClr>
                <a:srgbClr val="000000"/>
              </a:buClr>
              <a:buFont typeface="Courier New" pitchFamily="49" charset="0"/>
              <a:buChar char="o"/>
              <a:defRPr/>
            </a:lvl2pPr>
            <a:lvl3pPr lvl="2">
              <a:buClr>
                <a:srgbClr val="000000"/>
              </a:buClr>
              <a:buFont typeface="Wingdings" pitchFamily="2" charset="2"/>
              <a:buChar char="§"/>
              <a:defRPr/>
            </a:lvl3pPr>
            <a:lvl4pPr lvl="3">
              <a:buClr>
                <a:srgbClr val="000000"/>
              </a:buClr>
              <a:buFont typeface="Arial" charset="0"/>
              <a:buChar char="●"/>
              <a:defRPr/>
            </a:lvl4pPr>
            <a:lvl5pPr lvl="4">
              <a:buClr>
                <a:srgbClr val="000000"/>
              </a:buClr>
              <a:buFont typeface="Wingdings" pitchFamily="2" charset="2"/>
              <a:buChar char="§"/>
              <a:defRPr/>
            </a:lvl5pPr>
          </a:lstStyle>
          <a:p>
            <a:endParaRPr lang="hr-HR"/>
          </a:p>
          <a:p>
            <a:pPr lvl="1"/>
            <a:endParaRPr lang="hr-HR"/>
          </a:p>
          <a:p>
            <a:pPr lvl="2"/>
            <a:endParaRPr lang="hr-HR"/>
          </a:p>
          <a:p>
            <a:pPr lvl="3"/>
            <a:endParaRPr lang="hr-HR"/>
          </a:p>
          <a:p>
            <a:pPr lvl="4">
              <a:buFont typeface="Courier New" pitchFamily="49" charset="0"/>
              <a:buChar char="o"/>
            </a:pPr>
            <a:endParaRPr lang="hr-HR"/>
          </a:p>
          <a:p>
            <a:pPr lvl="4"/>
            <a:endParaRPr lang="hr-HR"/>
          </a:p>
          <a:p>
            <a:pPr lvl="4">
              <a:buFont typeface="Arial" charset="0"/>
              <a:buChar char="●"/>
            </a:pPr>
            <a:endParaRPr lang="hr-HR"/>
          </a:p>
          <a:p>
            <a:pPr lvl="4">
              <a:buFont typeface="Courier New" pitchFamily="49" charset="0"/>
              <a:buChar char="o"/>
            </a:pPr>
            <a:endParaRPr lang="hr-HR"/>
          </a:p>
          <a:p>
            <a:pPr lvl="4"/>
            <a:endParaRPr lang="hr-H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vvo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vvo.h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34"/>
          <p:cNvSpPr txBox="1">
            <a:spLocks noGrp="1"/>
          </p:cNvSpPr>
          <p:nvPr>
            <p:ph type="ctrTitle"/>
          </p:nvPr>
        </p:nvSpPr>
        <p:spPr>
          <a:xfrm>
            <a:off x="685800" y="1997075"/>
            <a:ext cx="7772400" cy="1431925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Samovrjednovanje škola</a:t>
            </a:r>
          </a:p>
        </p:txBody>
      </p:sp>
      <p:sp>
        <p:nvSpPr>
          <p:cNvPr id="6147" name="Shape 35"/>
          <p:cNvSpPr txBox="1">
            <a:spLocks noGrp="1"/>
          </p:cNvSpPr>
          <p:nvPr>
            <p:ph type="subTitle" idx="1"/>
          </p:nvPr>
        </p:nvSpPr>
        <p:spPr>
          <a:xfrm>
            <a:off x="1403350" y="3860800"/>
            <a:ext cx="7129463" cy="2447925"/>
          </a:xfrm>
        </p:spPr>
        <p:txBody>
          <a:bodyPr tIns="45700" bIns="45700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Učiteljsko vijeće VI. osnovne škole Varaždin, 14.5.2009.</a:t>
            </a:r>
            <a:endParaRPr lang="hr-HR" sz="2800" smtClean="0">
              <a:solidFill>
                <a:srgbClr val="FFFFFF"/>
              </a:solidFill>
              <a:latin typeface="Arial" charset="0"/>
              <a:cs typeface="Tahoma" pitchFamily="34" charset="0"/>
              <a:sym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endParaRPr lang="hr-HR" sz="2800" smtClean="0">
              <a:solidFill>
                <a:srgbClr val="FFFFFF"/>
              </a:solidFill>
              <a:latin typeface="Arial" charset="0"/>
              <a:cs typeface="Tahoma" pitchFamily="34" charset="0"/>
              <a:sym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endParaRPr lang="hr-HR" sz="2800" smtClean="0">
              <a:solidFill>
                <a:srgbClr val="FFFFFF"/>
              </a:solidFill>
              <a:latin typeface="Arial" charset="0"/>
              <a:cs typeface="Tahoma" pitchFamily="34" charset="0"/>
              <a:sym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endParaRPr lang="hr-HR" sz="2800" smtClean="0">
              <a:solidFill>
                <a:srgbClr val="FFFFFF"/>
              </a:solidFill>
              <a:latin typeface="Arial" charset="0"/>
              <a:cs typeface="Tahoma" pitchFamily="34" charset="0"/>
              <a:sym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hr-HR" sz="2000" smtClean="0">
                <a:solidFill>
                  <a:srgbClr val="FFFFFF"/>
                </a:solidFill>
                <a:latin typeface="Arial" charset="0"/>
                <a:cs typeface="Tahoma" pitchFamily="34" charset="0"/>
                <a:sym typeface="Tahoma" pitchFamily="34" charset="0"/>
              </a:rPr>
              <a:t>		Sandra Šenkiš, prof.def.logoped</a:t>
            </a:r>
            <a:endParaRPr lang="en-US" sz="2000" smtClean="0">
              <a:solidFill>
                <a:srgbClr val="FFFFFF"/>
              </a:solidFill>
              <a:latin typeface="Arial" charset="0"/>
              <a:cs typeface="Tahoma" pitchFamily="34" charset="0"/>
              <a:sym typeface="Tahoma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0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24579" name="Shape 110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6. Korak – PRIKUPLJANJE I TUMAČENJE PODATAKA O ORGANIZACIJI RADA ŠKOLE</a:t>
            </a:r>
          </a:p>
        </p:txBody>
      </p:sp>
      <p:sp>
        <p:nvSpPr>
          <p:cNvPr id="24580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Tim za kvalitetu prikupit će podatke o: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Organizaciji nastave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Materijalnim uvjetima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Izvannastavnim aktivnostima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Dodatnoj, dopunskoj i izbornoj nastavi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Pedagoškim mjerama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Uključenosti škole u projekte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Stručnoj službi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Suradnji s lokalnom zajednicom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Stručnom usavršavanju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Napretku škole u posljednje 3 godine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1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26627" name="Shape 117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7. Korak – KREDA-ANALIZA</a:t>
            </a:r>
          </a:p>
        </p:txBody>
      </p:sp>
      <p:sp>
        <p:nvSpPr>
          <p:cNvPr id="2662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ODREĐIVANJE PRIORITETNIH PODRUČJA UNAPRJEĐENJA RADA ŠKOLE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Ispitati sve vanjske i unutarnje čimbenike koji utječu na kvalitetu rada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Prilikom izrade KREDA – analize preporuča se OLUJA IDEJA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Odvija se u 4 faze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2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28675" name="Shape 124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KREDA – ANALIZA</a:t>
            </a:r>
          </a:p>
        </p:txBody>
      </p:sp>
      <p:sp>
        <p:nvSpPr>
          <p:cNvPr id="28676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5410200"/>
          </a:xfrm>
        </p:spPr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1. FAZA – Školski tim odgovara na 7 pitanja postavljenih u tablici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    - svatko ima pravo reći što mu prvo padne na “pamet”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    - jedna osoba zapisuje sve odgovore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2. FAZA – vrednuju se odgovori i dogovara se koje odgovore upisujemo u tablicu kao prikaz stvarnog stanja škole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3. FAZA – daje se kvantitativna procjena “Koliko je dobra naša škola?”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4. FAZA – definiranje prioritetnih područja unaprjeđenja u koje škola želi unijeti promjene s ciljem podizanja kvalitete rada, a proizlaze iz KREDA - analize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3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30723" name="Shape 13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8. Korak – ŠKOLSKI RAZVOJNI PLAN</a:t>
            </a:r>
          </a:p>
        </p:txBody>
      </p:sp>
      <p:sp>
        <p:nvSpPr>
          <p:cNvPr id="30724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 tIns="45700" bIns="4570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Predstavlja kratkoročnu, najčešće jednogodišnju strategiju poboljšanja kvalitete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PRIORITETNA PODRUČJA UNAPRJEĐENJA  - proizlaze iz KREDA – analize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CILJEVI – konkretni, specifični, mjerljivi (ankete, analize, fotografije, izvješća,..), realni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AKTIVNOSTI I METODE – postupci koji moraju biti povezani s ciljevima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RESURSI – financijski, organizacijski, ljudski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DATUM – do kada će se aktivnosti ostvariti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ODGOVORNE OSOBE – imenuju se osobe koje će preuzeti odgovornost za praćenje i ostvarenje ciljeva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      - jedna osoba preuzima na sebe odgovornost za praćenje i ostvarivanje svih ciljeva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3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32771" name="Shape 138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9. Korak – OSVRT NA PROCES SAMOVRJEDNOVANJA</a:t>
            </a:r>
          </a:p>
        </p:txBody>
      </p:sp>
      <p:sp>
        <p:nvSpPr>
          <p:cNvPr id="32772" name="Shape 139"/>
          <p:cNvSpPr txBox="1">
            <a:spLocks noGrp="1"/>
          </p:cNvSpPr>
          <p:nvPr>
            <p:ph type="body" idx="1"/>
          </p:nvPr>
        </p:nvSpPr>
        <p:spPr/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Ocjenjuje se vremenska zahtjevnost i obim posla, zadovoljstvo učinjenim te se navode primjedbe i prijedlozi za poboljšanje procesa samovrjednovanja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4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34819" name="Shape 145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10. Korak – REALIZACIJA ŠKOLSKOGA RAZVOJNOG PLANA</a:t>
            </a:r>
          </a:p>
        </p:txBody>
      </p:sp>
      <p:sp>
        <p:nvSpPr>
          <p:cNvPr id="34820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 tIns="45700" bIns="4570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Osobe zadužene za praćenje aktivnosti koje vode do ostvarivanja ciljeva, izvještavaju Tim o napretku ili eventualnim teškoćama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 obzirom na različite promjene koje se događaju tijekom školske godine, možda će biti potrebno redefinirati neke od ciljeva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Tada Tim predlaže nove ciljeve ili promjene aktivnosti te ih unosi u Školski razvojni plan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15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36867" name="Shape 152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MATERIJALI</a:t>
            </a:r>
          </a:p>
        </p:txBody>
      </p:sp>
      <p:sp>
        <p:nvSpPr>
          <p:cNvPr id="36868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-"/>
            </a:pPr>
            <a:r>
              <a:rPr lang="en-US" sz="3200" u="sng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  <a:sym typeface="Tahoma" pitchFamily="34" charset="0"/>
                <a:hlinkClick r:id="rId4"/>
              </a:rPr>
              <a:t>www.ncvvo.hr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		- Vodič za provedbu samovrjednovanja u osnovnim školama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		- Kako koristiti Vodič – ppt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		- Samovrjednovanje u osnovnim školama – ppt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		- Obrazac – Izvješće o samovrjednovanju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8195" name="Shape 4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SVRHA SAMOVRJEDNOVANJA</a:t>
            </a:r>
          </a:p>
        </p:txBody>
      </p:sp>
      <p:sp>
        <p:nvSpPr>
          <p:cNvPr id="8196" name="Shape 42"/>
          <p:cNvSpPr txBox="1">
            <a:spLocks noGrp="1"/>
          </p:cNvSpPr>
          <p:nvPr>
            <p:ph type="body" idx="1"/>
          </p:nvPr>
        </p:nvSpPr>
        <p:spPr/>
        <p:txBody>
          <a:bodyPr tIns="45700" bIns="45700"/>
          <a:lstStyle/>
          <a:p>
            <a:pPr indent="-34290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Potaknuti otvorenu raspravu o kvaliteti odgoja i obrazovanja na razini škole sa svim sudionicima odgojno-obrazovnog procesa te dobiti njihovo mišljenje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Uvidjeti jake strane i koja područja rada treba unaprijediti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Razviti realističan i efikasan plan razvoja kao i strategiju za unaprjeđenje kvalitete rada škole koji će postati dio godišnjeg plana rada škole</a:t>
            </a:r>
          </a:p>
          <a:p>
            <a:pPr indent="-342900" eaLnBrk="1" hangingPunct="1">
              <a:lnSpc>
                <a:spcPct val="80000"/>
              </a:lnSpc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Sustavno praćenje kvalitete rada škole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4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10243" name="Shape 48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KATEGORIJE KVALITETE </a:t>
            </a:r>
            <a:r>
              <a:rPr 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(ispitane testovima)</a:t>
            </a:r>
          </a:p>
        </p:txBody>
      </p:sp>
      <p:grpSp>
        <p:nvGrpSpPr>
          <p:cNvPr id="10244" name="Shape 49"/>
          <p:cNvGrpSpPr>
            <a:grpSpLocks/>
          </p:cNvGrpSpPr>
          <p:nvPr/>
        </p:nvGrpSpPr>
        <p:grpSpPr bwMode="auto">
          <a:xfrm>
            <a:off x="457200" y="914400"/>
            <a:ext cx="8229600" cy="5665788"/>
            <a:chOff x="457200" y="1295400"/>
            <a:chExt cx="8229600" cy="5665787"/>
          </a:xfrm>
        </p:grpSpPr>
        <p:sp>
          <p:nvSpPr>
            <p:cNvPr id="10245" name="Shape 50"/>
            <p:cNvSpPr txBox="1">
              <a:spLocks noChangeArrowheads="1"/>
            </p:cNvSpPr>
            <p:nvPr/>
          </p:nvSpPr>
          <p:spPr bwMode="auto">
            <a:xfrm>
              <a:off x="5943600" y="2362200"/>
              <a:ext cx="2743199" cy="459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-organizacija nastave i rada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-materijalni uvjeti i opremljenost škole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-izvannastavne aktivnosti, dodatna, dopunska i izborna nastava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-pedagoške mjere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-uključenost škole u projekte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-stručna služba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-suradnja s lokalnom zajednicom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-stručno usavršavanje</a:t>
              </a:r>
            </a:p>
          </p:txBody>
        </p:sp>
        <p:sp>
          <p:nvSpPr>
            <p:cNvPr id="10246" name="Shape 51"/>
            <p:cNvSpPr txBox="1">
              <a:spLocks noChangeArrowheads="1"/>
            </p:cNvSpPr>
            <p:nvPr/>
          </p:nvSpPr>
          <p:spPr bwMode="auto">
            <a:xfrm>
              <a:off x="3200400" y="2362200"/>
              <a:ext cx="2743199" cy="459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-odnos učenika prema drugim uč. U školi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-odnos učenika i učitelja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-poučavanje i učenje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-vrjednovanje učeničkog napretka i postignuća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-odnos učitelja, roditelja i škole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-planiranje nastavnog procesa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-radno ozračje</a:t>
              </a:r>
            </a:p>
          </p:txBody>
        </p:sp>
        <p:sp>
          <p:nvSpPr>
            <p:cNvPr id="10247" name="Shape 52"/>
            <p:cNvSpPr txBox="1">
              <a:spLocks noChangeArrowheads="1"/>
            </p:cNvSpPr>
            <p:nvPr/>
          </p:nvSpPr>
          <p:spPr bwMode="auto">
            <a:xfrm>
              <a:off x="457200" y="2362200"/>
              <a:ext cx="2743199" cy="4598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 u="sng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RAZREDNA NASTAVA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-hrvatski jezik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-strani jezik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-matematika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-priroda i društvo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 u="sng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PREDMETNA NASTAVA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-hrvatski jezik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-strani jezik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-fizika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-kemija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-biologija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-povijest</a:t>
              </a:r>
            </a:p>
            <a:p>
              <a:pPr>
                <a:spcBef>
                  <a:spcPts val="363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18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-geografija</a:t>
              </a:r>
            </a:p>
          </p:txBody>
        </p:sp>
        <p:sp>
          <p:nvSpPr>
            <p:cNvPr id="10248" name="Shape 53"/>
            <p:cNvSpPr txBox="1">
              <a:spLocks noChangeArrowheads="1"/>
            </p:cNvSpPr>
            <p:nvPr/>
          </p:nvSpPr>
          <p:spPr bwMode="auto">
            <a:xfrm>
              <a:off x="5943600" y="1295400"/>
              <a:ext cx="2743199" cy="1066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ORGANIZACIJA</a:t>
              </a:r>
            </a:p>
            <a:p>
              <a:pPr>
                <a:spcBef>
                  <a:spcPts val="475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RADA ŠKOLE</a:t>
              </a:r>
            </a:p>
          </p:txBody>
        </p:sp>
        <p:sp>
          <p:nvSpPr>
            <p:cNvPr id="10249" name="Shape 54"/>
            <p:cNvSpPr txBox="1">
              <a:spLocks noChangeArrowheads="1"/>
            </p:cNvSpPr>
            <p:nvPr/>
          </p:nvSpPr>
          <p:spPr bwMode="auto">
            <a:xfrm>
              <a:off x="3200400" y="1295400"/>
              <a:ext cx="2743199" cy="1066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PROCESI </a:t>
              </a:r>
            </a:p>
            <a:p>
              <a:pPr>
                <a:spcBef>
                  <a:spcPts val="475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UNUTAR ŠKOLE</a:t>
              </a:r>
            </a:p>
          </p:txBody>
        </p:sp>
        <p:sp>
          <p:nvSpPr>
            <p:cNvPr id="10250" name="Shape 55"/>
            <p:cNvSpPr txBox="1">
              <a:spLocks noChangeArrowheads="1"/>
            </p:cNvSpPr>
            <p:nvPr/>
          </p:nvSpPr>
          <p:spPr bwMode="auto">
            <a:xfrm>
              <a:off x="457200" y="1295400"/>
              <a:ext cx="2743199" cy="1066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OBRAZOVNA</a:t>
              </a:r>
            </a:p>
            <a:p>
              <a:pPr>
                <a:spcBef>
                  <a:spcPts val="475"/>
                </a:spcBef>
                <a:buClr>
                  <a:srgbClr val="FFFFFF"/>
                </a:buClr>
                <a:buSzPct val="25000"/>
                <a:buFont typeface="Tahoma" pitchFamily="34" charset="0"/>
                <a:buNone/>
              </a:pPr>
              <a:r>
                <a:rPr lang="en-US" sz="240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  <a:sym typeface="Tahoma" pitchFamily="34" charset="0"/>
                </a:rPr>
                <a:t>POSTIGNUĆA</a:t>
              </a:r>
            </a:p>
          </p:txBody>
        </p:sp>
        <p:cxnSp>
          <p:nvCxnSpPr>
            <p:cNvPr id="10251" name="Shape 56"/>
            <p:cNvCxnSpPr>
              <a:cxnSpLocks noChangeShapeType="1"/>
            </p:cNvCxnSpPr>
            <p:nvPr/>
          </p:nvCxnSpPr>
          <p:spPr bwMode="auto">
            <a:xfrm>
              <a:off x="457200" y="1295400"/>
              <a:ext cx="8229600" cy="0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2" name="Shape 57"/>
            <p:cNvCxnSpPr>
              <a:cxnSpLocks noChangeShapeType="1"/>
            </p:cNvCxnSpPr>
            <p:nvPr/>
          </p:nvCxnSpPr>
          <p:spPr bwMode="auto">
            <a:xfrm>
              <a:off x="457200" y="2362200"/>
              <a:ext cx="8229600" cy="0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3" name="Shape 58"/>
            <p:cNvCxnSpPr>
              <a:cxnSpLocks noChangeShapeType="1"/>
            </p:cNvCxnSpPr>
            <p:nvPr/>
          </p:nvCxnSpPr>
          <p:spPr bwMode="auto">
            <a:xfrm>
              <a:off x="457200" y="6961186"/>
              <a:ext cx="8229600" cy="0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4" name="Shape 59"/>
            <p:cNvCxnSpPr>
              <a:cxnSpLocks noChangeShapeType="1"/>
            </p:cNvCxnSpPr>
            <p:nvPr/>
          </p:nvCxnSpPr>
          <p:spPr bwMode="auto">
            <a:xfrm>
              <a:off x="457200" y="1295400"/>
              <a:ext cx="0" cy="5665787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5" name="Shape 60"/>
            <p:cNvCxnSpPr>
              <a:cxnSpLocks noChangeShapeType="1"/>
            </p:cNvCxnSpPr>
            <p:nvPr/>
          </p:nvCxnSpPr>
          <p:spPr bwMode="auto">
            <a:xfrm>
              <a:off x="3200400" y="1295400"/>
              <a:ext cx="0" cy="5665787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6" name="Shape 61"/>
            <p:cNvCxnSpPr>
              <a:cxnSpLocks noChangeShapeType="1"/>
            </p:cNvCxnSpPr>
            <p:nvPr/>
          </p:nvCxnSpPr>
          <p:spPr bwMode="auto">
            <a:xfrm>
              <a:off x="5943600" y="1295400"/>
              <a:ext cx="0" cy="5665787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57" name="Shape 62"/>
            <p:cNvCxnSpPr>
              <a:cxnSpLocks noChangeShapeType="1"/>
            </p:cNvCxnSpPr>
            <p:nvPr/>
          </p:nvCxnSpPr>
          <p:spPr bwMode="auto">
            <a:xfrm>
              <a:off x="8686800" y="1295400"/>
              <a:ext cx="0" cy="5665787"/>
            </a:xfrm>
            <a:prstGeom prst="straightConnector1">
              <a:avLst/>
            </a:prstGeom>
            <a:noFill/>
            <a:ln w="38100" cap="rnd">
              <a:solidFill>
                <a:schemeClr val="tx1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6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12291" name="Shape 68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POSTUPAK SAMOVRJEDNOVANJA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tIns="45700" bIns="45700">
            <a:noAutofit/>
          </a:bodyPr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-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PREUZETI IZVJEŠĆE O SAMOVRJEDNOVANJU (</a:t>
            </a:r>
            <a:r>
              <a:rPr lang="en-US" sz="2400" u="sng" smtClean="0">
                <a:solidFill>
                  <a:schemeClr val="hlink"/>
                </a:solidFill>
                <a:latin typeface="Tahoma" pitchFamily="34" charset="0"/>
                <a:cs typeface="Tahoma" pitchFamily="34" charset="0"/>
                <a:sym typeface="Tahoma" pitchFamily="34" charset="0"/>
                <a:hlinkClick r:id="rId4"/>
              </a:rPr>
              <a:t>www.ncvvo.hr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) KOJI SE SASTOJI OD: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rabicPeriod"/>
            </a:pPr>
            <a:r>
              <a:rPr lang="en-US" sz="2400" u="sng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RAZREDNA NASTAVA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(Osvrt na obrazovna postignuća; osvrt na procese unutar škole)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rabicPeriod"/>
            </a:pPr>
            <a:r>
              <a:rPr lang="en-US" sz="2400" u="sng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PREDMETNA NASTAVA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(Osvrt na obrazovna postignuća; osvrt na procese unutar škole)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AutoNum type="arabicPeriod"/>
            </a:pPr>
            <a:r>
              <a:rPr lang="en-US" sz="2400" u="sng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OPĆI DIO</a:t>
            </a: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(Osvrt na organizaciju rada škole; KREDA-analiza-određivanje prioritetnih područja unaprjeđivanja rada škole; školski razvojni plan; osvrt na proces samovrjednovanja)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Char char="-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IZVODI SE U 10 KORAKA – detalji slijede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120000"/>
              <a:buFont typeface="Tahoma" pitchFamily="34" charset="0"/>
              <a:buChar char="-"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ISPUNJENO IZVJEŠĆE POSLATI E-MAILOM DO </a:t>
            </a:r>
          </a:p>
          <a:p>
            <a:pPr indent="-342900" eaLnBrk="1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SzPct val="25000"/>
              <a:buFont typeface="Tahoma" pitchFamily="34" charset="0"/>
              <a:buNone/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     1.9.2009. NA ADRESU os-kvaliteta@ncvvo.hr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Font typeface="Tahoma" pitchFamily="34" charset="0"/>
              <a:buNone/>
            </a:pPr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14339" name="Shape 75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1. Korak – FORMIRANJE ŠKOLSKOG TIMA ZA KVALITETU</a:t>
            </a:r>
          </a:p>
        </p:txBody>
      </p:sp>
      <p:sp>
        <p:nvSpPr>
          <p:cNvPr id="14340" name="Shape 7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 tIns="45700" bIns="4570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Najmanje 6 osoba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Ravnatelj, stručni suradnici, 2 učitelja razredne i 2 učitelja predmetne nastave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Uključiti i aktiv  razredne nastave kao i aktive pojedinih ispitivanih predmeta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Odgovornost svih članova Tima jest konstruktivno uvažavanje pojedinačnih mišljenja i donošenje zaključaka nastalih zajedničkim dogovorom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8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16387" name="Shape 82"/>
          <p:cNvSpPr txBox="1">
            <a:spLocks noChangeArrowheads="1"/>
          </p:cNvSpPr>
          <p:nvPr/>
        </p:nvSpPr>
        <p:spPr bwMode="auto">
          <a:xfrm>
            <a:off x="-2438400" y="1219200"/>
            <a:ext cx="1634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hr-HR"/>
          </a:p>
        </p:txBody>
      </p:sp>
      <p:sp>
        <p:nvSpPr>
          <p:cNvPr id="16388" name="Shape 83"/>
          <p:cNvSpPr txBox="1">
            <a:spLocks noGrp="1"/>
          </p:cNvSpPr>
          <p:nvPr>
            <p:ph type="title"/>
          </p:nvPr>
        </p:nvSpPr>
        <p:spPr/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2. Korak – PROVOĐENJE ISPITA VANJSKOG VRJEDNOVANJA I PRIMJENA UPITNIKA ZA PRIKUPLJANJE STAVOVA I MIŠLJENJA UČENIKA, RODITELJA I UČITELJA</a:t>
            </a:r>
            <a:b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</a:b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- 2007./2008. provedeni su ispiti vanjskog vrjednovanja obrazovnih postignuća 4. i 8. razredima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8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18435" name="Shape 89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3. Korak – UVID I PROCJENA REZULTATA ISPITA I UPITNIKA</a:t>
            </a:r>
          </a:p>
        </p:txBody>
      </p:sp>
      <p:sp>
        <p:nvSpPr>
          <p:cNvPr id="18436" name="Shape 90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Zadatak Školskog tima za kvalitetu pregledati rezultate ispita vanjskog vrjednovanja i rezultate upitnika te ih pripremiti za prikaz na Vijećima učitelja, učenika i roditelja</a:t>
            </a: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 Izvješće valja upisati:</a:t>
            </a: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Procjenu rezultata ispita vanjskog vrjednovanja</a:t>
            </a: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Mišljenja učenika o pojedinim nastavnim predmetima</a:t>
            </a:r>
          </a:p>
          <a:p>
            <a:pPr indent="-342900" eaLnBrk="1" hangingPunct="1">
              <a:spcBef>
                <a:spcPts val="563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28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Usporedbe mišljenja različitih dionika o procesima unutar škole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20483" name="Shape 96"/>
          <p:cNvSpPr txBox="1">
            <a:spLocks noGrp="1"/>
          </p:cNvSpPr>
          <p:nvPr>
            <p:ph type="title"/>
          </p:nvPr>
        </p:nvSpPr>
        <p:spPr>
          <a:xfrm>
            <a:off x="228600" y="292100"/>
            <a:ext cx="8458200" cy="23749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4. Korak – TUMAČENJE REZULTATA ISPITA I UPITNIKA S UČITELJIMA ISPITIVANIH PREDMETA</a:t>
            </a:r>
            <a:b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</a:br>
            <a:endParaRPr lang="en-US" sz="4000" smtClean="0">
              <a:solidFill>
                <a:srgbClr val="FFFFFF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20484" name="Shape 97"/>
          <p:cNvSpPr txBox="1">
            <a:spLocks noGrp="1"/>
          </p:cNvSpPr>
          <p:nvPr>
            <p:ph type="body" idx="1"/>
          </p:nvPr>
        </p:nvSpPr>
        <p:spPr>
          <a:xfrm>
            <a:off x="381000" y="2133600"/>
            <a:ext cx="8229600" cy="4114800"/>
          </a:xfrm>
        </p:spPr>
        <p:txBody>
          <a:bodyPr tIns="45700" bIns="45700"/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Školski tim i učitelji ispitivanih predmeta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Tumače se: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Rezultati ispita vanjskog vrednovanja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AutoNum type="alphaLcParenR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Rezultati mišljenja prikupljenih upitnicima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Razvija se rasprava</a:t>
            </a:r>
          </a:p>
          <a:p>
            <a:pPr indent="-342900" eaLnBrk="1" hangingPunct="1">
              <a:lnSpc>
                <a:spcPct val="90000"/>
              </a:lnSpc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Upisuju se zajednički odgovori tj. mišljenja koje podržava većina ili svi čl.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0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tIns="45700" bIns="45700"/>
          <a:lstStyle/>
          <a:p>
            <a:endParaRPr lang="hr-HR"/>
          </a:p>
        </p:txBody>
      </p:sp>
      <p:sp>
        <p:nvSpPr>
          <p:cNvPr id="22531" name="Shape 103"/>
          <p:cNvSpPr txBox="1">
            <a:spLocks noGrp="1"/>
          </p:cNvSpPr>
          <p:nvPr>
            <p:ph type="title"/>
          </p:nvPr>
        </p:nvSpPr>
        <p:spPr>
          <a:xfrm>
            <a:off x="457200" y="1219200"/>
            <a:ext cx="8229600" cy="13843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ahoma" pitchFamily="34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5. Korak – PRIKAZ I TUMAČENJE REZULTATA ISPITA VANJSKOG VRJEDNOVANJA I UPITNIKA NA VIJEĆIMA UČITELJA, RODITELJA I UČENIKA</a:t>
            </a:r>
          </a:p>
        </p:txBody>
      </p:sp>
      <p:sp>
        <p:nvSpPr>
          <p:cNvPr id="22532" name="Shape 104"/>
          <p:cNvSpPr txBox="1">
            <a:spLocks noGrp="1"/>
          </p:cNvSpPr>
          <p:nvPr>
            <p:ph type="body" idx="1"/>
          </p:nvPr>
        </p:nvSpPr>
        <p:spPr>
          <a:xfrm>
            <a:off x="457200" y="3505200"/>
            <a:ext cx="8229600" cy="2895600"/>
          </a:xfrm>
        </p:spPr>
        <p:txBody>
          <a:bodyPr tIns="45700" bIns="45700"/>
          <a:lstStyle/>
          <a:p>
            <a:pPr indent="-342900" eaLnBrk="1" hangingPunct="1">
              <a:spcBef>
                <a:spcPct val="0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Potiče se rasprava o dobivenim rezultatima, razlozima takvih rezultata te se predlažu područja koja bi valjalo unaprijediti</a:t>
            </a:r>
          </a:p>
          <a:p>
            <a:pPr indent="-342900" eaLnBrk="1" hangingPunct="1">
              <a:spcBef>
                <a:spcPts val="638"/>
              </a:spcBef>
              <a:spcAft>
                <a:spcPct val="0"/>
              </a:spcAft>
              <a:buSzPct val="120000"/>
              <a:buFont typeface="Tahoma" pitchFamily="34" charset="0"/>
              <a:buChar char="•"/>
            </a:pPr>
            <a:r>
              <a:rPr lang="en-US" sz="320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Jedan član Tima vodi bilješke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000099"/>
      </a:accent3>
      <a:accent4>
        <a:srgbClr val="33CCCC"/>
      </a:accent4>
      <a:accent5>
        <a:srgbClr val="00C600"/>
      </a:accent5>
      <a:accent6>
        <a:srgbClr val="000099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PresentationFormat>Prikaz na zaslonu (4:3)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Predložak dizajna</vt:lpstr>
      </vt:variant>
      <vt:variant>
        <vt:i4>4</vt:i4>
      </vt:variant>
      <vt:variant>
        <vt:lpstr>Naslovi slajdova</vt:lpstr>
      </vt:variant>
      <vt:variant>
        <vt:i4>16</vt:i4>
      </vt:variant>
    </vt:vector>
  </HeadingPairs>
  <TitlesOfParts>
    <vt:vector size="24" baseType="lpstr">
      <vt:lpstr>Arial</vt:lpstr>
      <vt:lpstr>Courier New</vt:lpstr>
      <vt:lpstr>Wingdings</vt:lpstr>
      <vt:lpstr>Tahoma</vt:lpstr>
      <vt:lpstr>Ocean</vt:lpstr>
      <vt:lpstr>Ocean</vt:lpstr>
      <vt:lpstr>Ocean</vt:lpstr>
      <vt:lpstr>Ocean</vt:lpstr>
      <vt:lpstr>Samovrjednovanje škola</vt:lpstr>
      <vt:lpstr>SVRHA SAMOVRJEDNOVANJA</vt:lpstr>
      <vt:lpstr>KATEGORIJE KVALITETE (ispitane testovima)</vt:lpstr>
      <vt:lpstr>POSTUPAK SAMOVRJEDNOVANJA</vt:lpstr>
      <vt:lpstr>1. Korak – FORMIRANJE ŠKOLSKOG TIMA ZA KVALITETU</vt:lpstr>
      <vt:lpstr>2. Korak – PROVOĐENJE ISPITA VANJSKOG VRJEDNOVANJA I PRIMJENA UPITNIKA ZA PRIKUPLJANJE STAVOVA I MIŠLJENJA UČENIKA, RODITELJA I UČITELJA - 2007./2008. provedeni su ispiti vanjskog vrjednovanja obrazovnih postignuća 4. i 8. razredima</vt:lpstr>
      <vt:lpstr>3. Korak – UVID I PROCJENA REZULTATA ISPITA I UPITNIKA</vt:lpstr>
      <vt:lpstr>4. Korak – TUMAČENJE REZULTATA ISPITA I UPITNIKA S UČITELJIMA ISPITIVANIH PREDMETA </vt:lpstr>
      <vt:lpstr>5. Korak – PRIKAZ I TUMAČENJE REZULTATA ISPITA VANJSKOG VRJEDNOVANJA I UPITNIKA NA VIJEĆIMA UČITELJA, RODITELJA I UČENIKA</vt:lpstr>
      <vt:lpstr>6. Korak – PRIKUPLJANJE I TUMAČENJE PODATAKA O ORGANIZACIJI RADA ŠKOLE</vt:lpstr>
      <vt:lpstr>7. Korak – KREDA-ANALIZA</vt:lpstr>
      <vt:lpstr>KREDA – ANALIZA</vt:lpstr>
      <vt:lpstr>8. Korak – ŠKOLSKI RAZVOJNI PLAN</vt:lpstr>
      <vt:lpstr>9. Korak – OSVRT NA PROCES SAMOVRJEDNOVANJA</vt:lpstr>
      <vt:lpstr>10. Korak – REALIZACIJA ŠKOLSKOGA RAZVOJNOG PLANA</vt:lpstr>
      <vt:lpstr>MATERIJALI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Samovrjednovanje škola</dc:title>
  <cp:lastModifiedBy>pc</cp:lastModifiedBy>
  <cp:revision>1</cp:revision>
  <dcterms:modified xsi:type="dcterms:W3CDTF">2015-05-07T19:36:28Z</dcterms:modified>
</cp:coreProperties>
</file>